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1"/>
  </p:notesMasterIdLst>
  <p:sldIdLst>
    <p:sldId id="334" r:id="rId5"/>
    <p:sldId id="369" r:id="rId6"/>
    <p:sldId id="272" r:id="rId7"/>
    <p:sldId id="381" r:id="rId8"/>
    <p:sldId id="344" r:id="rId9"/>
    <p:sldId id="379" r:id="rId10"/>
    <p:sldId id="372" r:id="rId11"/>
    <p:sldId id="373" r:id="rId12"/>
    <p:sldId id="374" r:id="rId13"/>
    <p:sldId id="375" r:id="rId14"/>
    <p:sldId id="354" r:id="rId15"/>
    <p:sldId id="377" r:id="rId16"/>
    <p:sldId id="371" r:id="rId17"/>
    <p:sldId id="359" r:id="rId18"/>
    <p:sldId id="357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76" r:id="rId29"/>
    <p:sldId id="378" r:id="rId30"/>
  </p:sldIdLst>
  <p:sldSz cx="10160000" cy="7620000"/>
  <p:notesSz cx="10160000" cy="7620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2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68" y="96"/>
      </p:cViewPr>
      <p:guideLst>
        <p:guide orient="horz" pos="2922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02138" cy="382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54688" y="0"/>
            <a:ext cx="4403725" cy="382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87724-7959-0D4E-9500-22174858FD8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65500" y="95250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16000" y="3667125"/>
            <a:ext cx="8128000" cy="3000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237413"/>
            <a:ext cx="4402138" cy="382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54688" y="7237413"/>
            <a:ext cx="4403725" cy="382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F1B7D-5ABE-414D-96B0-E232495E4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2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16347" y="2413807"/>
            <a:ext cx="4140834" cy="684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267200"/>
            <a:ext cx="7112000" cy="190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52600"/>
            <a:ext cx="4419600" cy="502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3725" y="354831"/>
            <a:ext cx="897255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015" y="1299121"/>
            <a:ext cx="8903969" cy="497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086600"/>
            <a:ext cx="32512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086600"/>
            <a:ext cx="2336800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7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openclipart.org/detail/212114/house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openclipart.org/detail/212114/house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openclipart.org/detail/212114/house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openclipart.org/detail/212114/house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openclipart.org/detail/212114/house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s://www.publicdomainpictures.net/view-image.php?image=57147&amp;picture=wave-hello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openclipart.org/detail/212114/house" TargetMode="Externa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9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0.jpe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.png"/><Relationship Id="rId7" Type="http://schemas.openxmlformats.org/officeDocument/2006/relationships/hyperlink" Target="https://www.publicdomainpictures.net/view-image.php?image=57147&amp;picture=wave-hello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.png"/><Relationship Id="rId7" Type="http://schemas.openxmlformats.org/officeDocument/2006/relationships/hyperlink" Target="https://www.publicdomainpictures.net/view-image.php?image=57147&amp;picture=wave-hello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/>
          <p:nvPr/>
        </p:nvSpPr>
        <p:spPr>
          <a:xfrm>
            <a:off x="2316235" y="2300922"/>
            <a:ext cx="5403850" cy="3018155"/>
          </a:xfrm>
          <a:custGeom>
            <a:avLst/>
            <a:gdLst/>
            <a:ahLst/>
            <a:cxnLst/>
            <a:rect l="l" t="t" r="r" b="b"/>
            <a:pathLst>
              <a:path w="5403850" h="3018154">
                <a:moveTo>
                  <a:pt x="5403557" y="0"/>
                </a:moveTo>
                <a:lnTo>
                  <a:pt x="0" y="0"/>
                </a:lnTo>
                <a:lnTo>
                  <a:pt x="0" y="3018053"/>
                </a:lnTo>
                <a:lnTo>
                  <a:pt x="5403557" y="3018053"/>
                </a:lnTo>
                <a:lnTo>
                  <a:pt x="5403557" y="0"/>
                </a:lnTo>
                <a:close/>
              </a:path>
            </a:pathLst>
          </a:custGeom>
          <a:solidFill>
            <a:srgbClr val="9AC4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 txBox="1"/>
          <p:nvPr/>
        </p:nvSpPr>
        <p:spPr>
          <a:xfrm>
            <a:off x="2538663" y="2999346"/>
            <a:ext cx="50399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GB" sz="4800" b="1" spc="1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Growing Older Planning Ahead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B6598-6081-481D-A03B-18D6E307FBC2}"/>
              </a:ext>
            </a:extLst>
          </p:cNvPr>
          <p:cNvSpPr/>
          <p:nvPr/>
        </p:nvSpPr>
        <p:spPr>
          <a:xfrm>
            <a:off x="6297930" y="274320"/>
            <a:ext cx="3680460" cy="1017270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hild holding a sign&#10;&#10;Description automatically generated">
            <a:extLst>
              <a:ext uri="{FF2B5EF4-FFF2-40B4-BE49-F238E27FC236}">
                <a16:creationId xmlns:a16="http://schemas.microsoft.com/office/drawing/2014/main" id="{5106112D-BA0F-C0F0-48D4-2EDF96F48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2" y="6483582"/>
            <a:ext cx="1148936" cy="1148936"/>
          </a:xfrm>
          <a:prstGeom prst="rect">
            <a:avLst/>
          </a:prstGeom>
        </p:spPr>
      </p:pic>
      <p:pic>
        <p:nvPicPr>
          <p:cNvPr id="6" name="Picture 5" descr="A blue and white sign with a key&#10;&#10;Description automatically generated">
            <a:extLst>
              <a:ext uri="{FF2B5EF4-FFF2-40B4-BE49-F238E27FC236}">
                <a16:creationId xmlns:a16="http://schemas.microsoft.com/office/drawing/2014/main" id="{3159ABF3-6456-7F28-42BE-CB5D6E346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38" y="6945086"/>
            <a:ext cx="919596" cy="674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08F8A-BACC-F7A4-5FB7-B1EAE9C98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3" y="587602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39185" y="1712127"/>
            <a:ext cx="491644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will record the meeting. This helps us to remember what people said.</a:t>
            </a: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FBD10-03B1-2CA1-F97D-655BD311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8" y="302793"/>
            <a:ext cx="838819" cy="912969"/>
          </a:xfrm>
          <a:prstGeom prst="rect">
            <a:avLst/>
          </a:prstGeom>
        </p:spPr>
      </p:pic>
      <p:pic>
        <p:nvPicPr>
          <p:cNvPr id="4" name="Picture 3" descr="A close-up of a microphone&#10;&#10;Description automatically generated">
            <a:extLst>
              <a:ext uri="{FF2B5EF4-FFF2-40B4-BE49-F238E27FC236}">
                <a16:creationId xmlns:a16="http://schemas.microsoft.com/office/drawing/2014/main" id="{C4E79BEA-7FA7-3F60-B153-C742A41CE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91479"/>
            <a:ext cx="360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8B2913-163B-C1C1-72FE-973E2E821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B6598-6081-481D-A03B-18D6E307FBC2}"/>
              </a:ext>
            </a:extLst>
          </p:cNvPr>
          <p:cNvSpPr/>
          <p:nvPr/>
        </p:nvSpPr>
        <p:spPr>
          <a:xfrm>
            <a:off x="6297930" y="274320"/>
            <a:ext cx="3680460" cy="1017270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49">
            <a:extLst>
              <a:ext uri="{FF2B5EF4-FFF2-40B4-BE49-F238E27FC236}">
                <a16:creationId xmlns:a16="http://schemas.microsoft.com/office/drawing/2014/main" id="{D64FC03D-7393-42EB-9425-F7FA2F861771}"/>
              </a:ext>
            </a:extLst>
          </p:cNvPr>
          <p:cNvSpPr/>
          <p:nvPr/>
        </p:nvSpPr>
        <p:spPr>
          <a:xfrm>
            <a:off x="1781242" y="2293620"/>
            <a:ext cx="6384188" cy="3120590"/>
          </a:xfrm>
          <a:custGeom>
            <a:avLst/>
            <a:gdLst/>
            <a:ahLst/>
            <a:cxnLst/>
            <a:rect l="l" t="t" r="r" b="b"/>
            <a:pathLst>
              <a:path w="6807200" h="1794510">
                <a:moveTo>
                  <a:pt x="6807200" y="0"/>
                </a:moveTo>
                <a:lnTo>
                  <a:pt x="0" y="0"/>
                </a:lnTo>
                <a:lnTo>
                  <a:pt x="0" y="1794116"/>
                </a:lnTo>
                <a:lnTo>
                  <a:pt x="6807200" y="1794116"/>
                </a:lnTo>
                <a:lnTo>
                  <a:pt x="68072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GB" sz="4400" b="1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48A33-3728-490B-B314-CFDE42044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090" y="2293620"/>
            <a:ext cx="3114272" cy="3114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85E7C-0675-F270-C30B-85529405EA9B}"/>
              </a:ext>
            </a:extLst>
          </p:cNvPr>
          <p:cNvSpPr txBox="1"/>
          <p:nvPr/>
        </p:nvSpPr>
        <p:spPr>
          <a:xfrm>
            <a:off x="4746171" y="2950029"/>
            <a:ext cx="329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Any questions?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6DFA2-B94E-1AEC-17D5-8CDE9D645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3" y="430961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29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39191" y="1712127"/>
            <a:ext cx="49164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Please fill in the </a:t>
            </a:r>
            <a:r>
              <a:rPr lang="en-US" sz="4400" b="1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consent</a:t>
            </a:r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form before we start. The form tells us if you are ok to take part.</a:t>
            </a: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FBD10-03B1-2CA1-F97D-655BD311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8" y="302793"/>
            <a:ext cx="838819" cy="912969"/>
          </a:xfrm>
          <a:prstGeom prst="rect">
            <a:avLst/>
          </a:prstGeom>
        </p:spPr>
      </p:pic>
      <p:pic>
        <p:nvPicPr>
          <p:cNvPr id="8" name="Picture 7" descr="A person holding a sign with a green check mark&#10;&#10;Description automatically generated">
            <a:extLst>
              <a:ext uri="{FF2B5EF4-FFF2-40B4-BE49-F238E27FC236}">
                <a16:creationId xmlns:a16="http://schemas.microsoft.com/office/drawing/2014/main" id="{0F5EAECB-96C4-ADC7-79F9-155358D60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8" y="1726163"/>
            <a:ext cx="360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8A5957-81F2-3818-A239-F931C37F9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3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484907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Your home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28305" y="1712127"/>
            <a:ext cx="4916443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Who do you live with now?</a:t>
            </a:r>
          </a:p>
          <a:p>
            <a:pPr marL="514350" lvl="0" indent="-514350">
              <a:lnSpc>
                <a:spcPct val="115000"/>
              </a:lnSpc>
              <a:buFont typeface="+mj-lt"/>
              <a:buAutoNum type="arabicPeriod"/>
            </a:pP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3" name="Picture 2" descr="A white house with a brown door and a blue window&#10;&#10;Description automatically generated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145" y="187322"/>
            <a:ext cx="1087843" cy="1078334"/>
          </a:xfrm>
          <a:prstGeom prst="rect">
            <a:avLst/>
          </a:prstGeom>
        </p:spPr>
      </p:pic>
      <p:pic>
        <p:nvPicPr>
          <p:cNvPr id="19" name="Picture 18" descr="A group of people in a house&#10;&#10;Description automatically generated">
            <a:extLst>
              <a:ext uri="{FF2B5EF4-FFF2-40B4-BE49-F238E27FC236}">
                <a16:creationId xmlns:a16="http://schemas.microsoft.com/office/drawing/2014/main" id="{3954A224-7A84-D718-C371-229F2F20D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" y="1726163"/>
            <a:ext cx="349516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98B00-142B-A9CB-ADCA-BCBB289D7F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47175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484907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Your home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28305" y="1649475"/>
            <a:ext cx="4916443" cy="334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What do you like about where you live now?</a:t>
            </a:r>
          </a:p>
          <a:p>
            <a:pPr marL="514350" lvl="0" indent="-514350">
              <a:lnSpc>
                <a:spcPct val="115000"/>
              </a:lnSpc>
              <a:buFont typeface="+mj-lt"/>
              <a:buAutoNum type="arabicPeriod"/>
            </a:pP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3" name="Picture 2" descr="A white house with a brown door and a blue window&#10;&#10;Description automatically generated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145" y="165550"/>
            <a:ext cx="1087843" cy="1078334"/>
          </a:xfrm>
          <a:prstGeom prst="rect">
            <a:avLst/>
          </a:prstGeom>
        </p:spPr>
      </p:pic>
      <p:pic>
        <p:nvPicPr>
          <p:cNvPr id="17" name="Picture 1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32661D66-CD52-B5DE-33A1-EC64A7809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5" y="1749737"/>
            <a:ext cx="3652903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88DB1-2645-AA51-82AA-DF003AC52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37097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97819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Your home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680294" y="1563207"/>
            <a:ext cx="498623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Has anyone talked to you about where you might like to live in the future?</a:t>
            </a:r>
          </a:p>
          <a:p>
            <a:endParaRPr lang="en-GB" sz="2800" dirty="0"/>
          </a:p>
        </p:txBody>
      </p:sp>
      <p:pic>
        <p:nvPicPr>
          <p:cNvPr id="3" name="Picture 2" descr="A white house with a brown door and a blue window&#10;&#10;Description automatically generated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6803" y="100234"/>
            <a:ext cx="1087843" cy="1078334"/>
          </a:xfrm>
          <a:prstGeom prst="rect">
            <a:avLst/>
          </a:prstGeom>
        </p:spPr>
      </p:pic>
      <p:pic>
        <p:nvPicPr>
          <p:cNvPr id="19" name="Picture 18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D47ED6C-4C72-396C-2617-067CFD7F75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76263"/>
            <a:ext cx="360000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EB63AE-C9F9-2713-911F-4CEB0B7D4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6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37097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Help and support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996543" y="1734258"/>
            <a:ext cx="47011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What do you need help with now?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99" y="89348"/>
            <a:ext cx="1078334" cy="1078334"/>
          </a:xfrm>
          <a:prstGeom prst="rect">
            <a:avLst/>
          </a:prstGeom>
        </p:spPr>
      </p:pic>
      <p:pic>
        <p:nvPicPr>
          <p:cNvPr id="19" name="Picture 18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CCCDB61D-87F4-AF00-8873-114C2E85C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6" y="1717781"/>
            <a:ext cx="3553637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304F5-5644-8DF9-768D-CA7BC2A6D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81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0671" y="34885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Feelings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5889170" y="1667002"/>
            <a:ext cx="38479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</a:rPr>
              <a:t>What things make you happy? 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71" y="67576"/>
            <a:ext cx="1078334" cy="1078334"/>
          </a:xfrm>
          <a:prstGeom prst="rect">
            <a:avLst/>
          </a:prstGeom>
        </p:spPr>
      </p:pic>
      <p:pic>
        <p:nvPicPr>
          <p:cNvPr id="11" name="Picture 10" descr="Young casual woman arms raised jumping">
            <a:extLst>
              <a:ext uri="{FF2B5EF4-FFF2-40B4-BE49-F238E27FC236}">
                <a16:creationId xmlns:a16="http://schemas.microsoft.com/office/drawing/2014/main" id="{8C45824A-8655-2960-8BB2-53D58CCF1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05" y="1365268"/>
            <a:ext cx="2195574" cy="4572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D88C1-BA50-E3D3-0AFB-9F39055DE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17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0671" y="34885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Your own place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89714" y="1667002"/>
            <a:ext cx="4925462" cy="239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Would you like your own place to live in?</a:t>
            </a:r>
          </a:p>
        </p:txBody>
      </p:sp>
      <p:pic>
        <p:nvPicPr>
          <p:cNvPr id="4" name="Picture 3" descr="A white house with a brown door and a blue window&#10;&#10;Description automatically generated">
            <a:extLst>
              <a:ext uri="{FF2B5EF4-FFF2-40B4-BE49-F238E27FC236}">
                <a16:creationId xmlns:a16="http://schemas.microsoft.com/office/drawing/2014/main" id="{C8BB959D-743E-65DB-51E0-1A363935E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145" y="165550"/>
            <a:ext cx="1087843" cy="1078334"/>
          </a:xfrm>
          <a:prstGeom prst="rect">
            <a:avLst/>
          </a:prstGeom>
        </p:spPr>
      </p:pic>
      <p:pic>
        <p:nvPicPr>
          <p:cNvPr id="8" name="Picture 7" descr="A person in a red sweater&#10;&#10;Description automatically generated">
            <a:extLst>
              <a:ext uri="{FF2B5EF4-FFF2-40B4-BE49-F238E27FC236}">
                <a16:creationId xmlns:a16="http://schemas.microsoft.com/office/drawing/2014/main" id="{D3316DE5-8D50-C0FB-BBFF-8049628E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4" y="1728839"/>
            <a:ext cx="360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C2BB1-7108-764E-05B1-D867A2399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1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0671" y="34885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Your own place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384180" y="1313890"/>
            <a:ext cx="5314999" cy="466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0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If you did have your own place, would you like someone to live with you?</a:t>
            </a:r>
          </a:p>
          <a:p>
            <a:pPr lvl="0">
              <a:lnSpc>
                <a:spcPct val="115000"/>
              </a:lnSpc>
            </a:pPr>
            <a:endParaRPr lang="en-GB" sz="20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  <a:p>
            <a:pPr lvl="0">
              <a:lnSpc>
                <a:spcPct val="115000"/>
              </a:lnSpc>
            </a:pPr>
            <a:r>
              <a:rPr lang="en-US" sz="40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If you said yes, who would this be?</a:t>
            </a:r>
          </a:p>
        </p:txBody>
      </p:sp>
      <p:pic>
        <p:nvPicPr>
          <p:cNvPr id="4" name="Picture 3" descr="A white house with a brown door and a blue window&#10;&#10;Description automatically generated">
            <a:extLst>
              <a:ext uri="{FF2B5EF4-FFF2-40B4-BE49-F238E27FC236}">
                <a16:creationId xmlns:a16="http://schemas.microsoft.com/office/drawing/2014/main" id="{C8BB959D-743E-65DB-51E0-1A363935E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145" y="165550"/>
            <a:ext cx="1087843" cy="1078334"/>
          </a:xfrm>
          <a:prstGeom prst="rect">
            <a:avLst/>
          </a:prstGeom>
        </p:spPr>
      </p:pic>
      <p:pic>
        <p:nvPicPr>
          <p:cNvPr id="18" name="Picture 17" descr="A person in a red sweater&#10;&#10;Description automatically generated">
            <a:extLst>
              <a:ext uri="{FF2B5EF4-FFF2-40B4-BE49-F238E27FC236}">
                <a16:creationId xmlns:a16="http://schemas.microsoft.com/office/drawing/2014/main" id="{E9793E00-4BA9-2F4A-D65A-C7520288E9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" y="1895430"/>
            <a:ext cx="3516318" cy="3516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8A9E0-E1BB-431F-1AA7-7C4BAD75F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5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B6598-6081-481D-A03B-18D6E307FBC2}"/>
              </a:ext>
            </a:extLst>
          </p:cNvPr>
          <p:cNvSpPr/>
          <p:nvPr/>
        </p:nvSpPr>
        <p:spPr>
          <a:xfrm>
            <a:off x="6297930" y="274320"/>
            <a:ext cx="3680460" cy="1017270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49">
            <a:extLst>
              <a:ext uri="{FF2B5EF4-FFF2-40B4-BE49-F238E27FC236}">
                <a16:creationId xmlns:a16="http://schemas.microsoft.com/office/drawing/2014/main" id="{D64FC03D-7393-42EB-9425-F7FA2F861771}"/>
              </a:ext>
            </a:extLst>
          </p:cNvPr>
          <p:cNvSpPr/>
          <p:nvPr/>
        </p:nvSpPr>
        <p:spPr>
          <a:xfrm>
            <a:off x="1781242" y="2293620"/>
            <a:ext cx="6384188" cy="3120590"/>
          </a:xfrm>
          <a:custGeom>
            <a:avLst/>
            <a:gdLst/>
            <a:ahLst/>
            <a:cxnLst/>
            <a:rect l="l" t="t" r="r" b="b"/>
            <a:pathLst>
              <a:path w="6807200" h="1794510">
                <a:moveTo>
                  <a:pt x="6807200" y="0"/>
                </a:moveTo>
                <a:lnTo>
                  <a:pt x="0" y="0"/>
                </a:lnTo>
                <a:lnTo>
                  <a:pt x="0" y="1794116"/>
                </a:lnTo>
                <a:lnTo>
                  <a:pt x="6807200" y="1794116"/>
                </a:lnTo>
                <a:lnTo>
                  <a:pt x="68072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GB" sz="4400" b="1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85E7C-0675-F270-C30B-85529405EA9B}"/>
              </a:ext>
            </a:extLst>
          </p:cNvPr>
          <p:cNvSpPr txBox="1"/>
          <p:nvPr/>
        </p:nvSpPr>
        <p:spPr>
          <a:xfrm>
            <a:off x="4278087" y="3101403"/>
            <a:ext cx="3298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Hello!</a:t>
            </a:r>
            <a:endParaRPr lang="en-GB" sz="4800" dirty="0"/>
          </a:p>
        </p:txBody>
      </p:sp>
      <p:pic>
        <p:nvPicPr>
          <p:cNvPr id="5" name="Picture 4" descr="A person waving her hand&#10;&#10;Description automatically generated">
            <a:extLst>
              <a:ext uri="{FF2B5EF4-FFF2-40B4-BE49-F238E27FC236}">
                <a16:creationId xmlns:a16="http://schemas.microsoft.com/office/drawing/2014/main" id="{B6104A81-9AC8-F378-6FE3-CF28E4584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5918" l="10000" r="90000">
                        <a14:foregroundMark x1="53636" y1="15646" x2="69091" y2="25850"/>
                        <a14:foregroundMark x1="69091" y1="25850" x2="73636" y2="60544"/>
                        <a14:foregroundMark x1="73636" y1="60544" x2="67273" y2="89116"/>
                        <a14:foregroundMark x1="67273" y1="89116" x2="46364" y2="95918"/>
                        <a14:foregroundMark x1="46364" y1="95918" x2="40909" y2="55102"/>
                        <a14:foregroundMark x1="40909" y1="55102" x2="31818" y2="78912"/>
                        <a14:foregroundMark x1="31818" y1="78912" x2="46818" y2="43537"/>
                        <a14:foregroundMark x1="46818" y1="43537" x2="39091" y2="68707"/>
                        <a14:foregroundMark x1="39091" y1="68707" x2="39091" y2="30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811" t="-304" r="-305" b="1"/>
          <a:stretch/>
        </p:blipFill>
        <p:spPr>
          <a:xfrm>
            <a:off x="1781242" y="2247616"/>
            <a:ext cx="3361380" cy="313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25C48-09DE-AC17-FDC1-570DA27426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3" y="587602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74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0671" y="34885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Your own place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604656" y="1315741"/>
            <a:ext cx="5089869" cy="4943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Would you like to live close to where you live now? </a:t>
            </a:r>
          </a:p>
          <a:p>
            <a:pPr lvl="0">
              <a:lnSpc>
                <a:spcPct val="115000"/>
              </a:lnSpc>
              <a:spcAft>
                <a:spcPts val="800"/>
              </a:spcAft>
            </a:pPr>
            <a:endParaRPr lang="en-GB" sz="10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  <a:p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Poppins Medium" panose="00000600000000000000" pitchFamily="2" charset="0"/>
              </a:rPr>
              <a:t>Where would this be?</a:t>
            </a:r>
            <a:endParaRPr lang="en-GB" sz="44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4" name="Picture 3" descr="A white house with a brown door and a blue window&#10;&#10;Description automatically generated">
            <a:extLst>
              <a:ext uri="{FF2B5EF4-FFF2-40B4-BE49-F238E27FC236}">
                <a16:creationId xmlns:a16="http://schemas.microsoft.com/office/drawing/2014/main" id="{C8BB959D-743E-65DB-51E0-1A363935E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4145" y="165550"/>
            <a:ext cx="1087843" cy="1078334"/>
          </a:xfrm>
          <a:prstGeom prst="rect">
            <a:avLst/>
          </a:prstGeom>
        </p:spPr>
      </p:pic>
      <p:pic>
        <p:nvPicPr>
          <p:cNvPr id="15" name="Picture 14" descr="A map of a city&#10;&#10;Description automatically generated">
            <a:extLst>
              <a:ext uri="{FF2B5EF4-FFF2-40B4-BE49-F238E27FC236}">
                <a16:creationId xmlns:a16="http://schemas.microsoft.com/office/drawing/2014/main" id="{309488BB-08E9-D4D8-2EC3-D9B191B0D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5" y="1613089"/>
            <a:ext cx="3602182" cy="3599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5E33CB-CF77-D194-1092-5BF8C6C4A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37097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Help and support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612879" y="1634835"/>
            <a:ext cx="5060076" cy="316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</a:rPr>
              <a:t>If you moved to your own home, what help would you need? 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44249"/>
            <a:ext cx="1078334" cy="1078334"/>
          </a:xfrm>
          <a:prstGeom prst="rect">
            <a:avLst/>
          </a:prstGeom>
        </p:spPr>
      </p:pic>
      <p:pic>
        <p:nvPicPr>
          <p:cNvPr id="33" name="Picture 32" descr="A support plan book with a person in a wheelchair&#10;&#10;Description automatically generated">
            <a:extLst>
              <a:ext uri="{FF2B5EF4-FFF2-40B4-BE49-F238E27FC236}">
                <a16:creationId xmlns:a16="http://schemas.microsoft.com/office/drawing/2014/main" id="{83AC3E39-2E01-6E02-4270-11C1303C6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3" y="1637428"/>
            <a:ext cx="360000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9D9F1-E06D-DB09-2F13-B3B29D6F38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1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37097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Health Check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299283" y="1373571"/>
            <a:ext cx="5415878" cy="474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Have you been asked to go for an Annual Health Check?</a:t>
            </a:r>
          </a:p>
          <a:p>
            <a:pPr lvl="0">
              <a:lnSpc>
                <a:spcPct val="107000"/>
              </a:lnSpc>
            </a:pPr>
            <a:endParaRPr lang="en-GB" sz="20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  <a:p>
            <a:pPr lvl="0">
              <a:lnSpc>
                <a:spcPct val="107000"/>
              </a:lnSpc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If you said yes, did you go?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9331"/>
          <a:stretch/>
        </p:blipFill>
        <p:spPr>
          <a:xfrm>
            <a:off x="376151" y="202262"/>
            <a:ext cx="1078334" cy="1078334"/>
          </a:xfrm>
          <a:prstGeom prst="rect">
            <a:avLst/>
          </a:prstGeom>
        </p:spPr>
      </p:pic>
      <p:pic>
        <p:nvPicPr>
          <p:cNvPr id="9" name="Picture 8" descr="A close-up of a letter&#10;&#10;Description automatically generated">
            <a:extLst>
              <a:ext uri="{FF2B5EF4-FFF2-40B4-BE49-F238E27FC236}">
                <a16:creationId xmlns:a16="http://schemas.microsoft.com/office/drawing/2014/main" id="{BFEA75AC-CCB7-6ABB-BCD5-779F48B7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3" y="1708263"/>
            <a:ext cx="360000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DBBFB-60BB-7BF8-B208-74658CDFE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6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37097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Health Check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180114" y="1428001"/>
            <a:ext cx="5775415" cy="474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Do you have a Health Action Plan?</a:t>
            </a:r>
          </a:p>
          <a:p>
            <a:pPr lvl="0">
              <a:lnSpc>
                <a:spcPct val="107000"/>
              </a:lnSpc>
            </a:pPr>
            <a:endParaRPr lang="en-US" sz="20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4400" dirty="0">
                <a:solidFill>
                  <a:srgbClr val="004C6A"/>
                </a:solidFill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If you said yes, t</a:t>
            </a: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ell us three things your Health Action Plan helps you to do.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EE367-BD10-FE51-A09C-D120DD255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9331"/>
          <a:stretch/>
        </p:blipFill>
        <p:spPr>
          <a:xfrm>
            <a:off x="376151" y="202262"/>
            <a:ext cx="1078334" cy="1078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A75AC-CCB7-6ABB-BCD5-779F48B75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43" y="1708263"/>
            <a:ext cx="360000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E783B-7C0B-1896-CA77-9F6D07060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0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37097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130275" y="332503"/>
            <a:ext cx="6891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Health Check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452257" y="1569519"/>
            <a:ext cx="5503272" cy="2967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4400" dirty="0">
                <a:solidFill>
                  <a:srgbClr val="004C6A"/>
                </a:solidFill>
                <a:effectLst/>
                <a:latin typeface="Poppins Medium" panose="00000600000000000000" pitchFamily="2" charset="0"/>
                <a:ea typeface="Trebuchet MS" panose="020B0603020202020204" pitchFamily="34" charset="0"/>
                <a:cs typeface="Times New Roman" panose="02020603050405020304" pitchFamily="18" charset="0"/>
              </a:rPr>
              <a:t>Do you need any other help with your health as you get older?</a:t>
            </a:r>
          </a:p>
        </p:txBody>
      </p:sp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E7488A-F378-CED4-576B-2FD44572B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1" y="1576263"/>
            <a:ext cx="3600000" cy="360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576356-C12C-5391-07D9-EF69E8BE8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9331"/>
          <a:stretch/>
        </p:blipFill>
        <p:spPr>
          <a:xfrm>
            <a:off x="376151" y="202262"/>
            <a:ext cx="1078334" cy="1078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C6C87-4262-CD22-B654-E324F46490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4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B6598-6081-481D-A03B-18D6E307FBC2}"/>
              </a:ext>
            </a:extLst>
          </p:cNvPr>
          <p:cNvSpPr/>
          <p:nvPr/>
        </p:nvSpPr>
        <p:spPr>
          <a:xfrm>
            <a:off x="6297930" y="274320"/>
            <a:ext cx="3680460" cy="1017270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49">
            <a:extLst>
              <a:ext uri="{FF2B5EF4-FFF2-40B4-BE49-F238E27FC236}">
                <a16:creationId xmlns:a16="http://schemas.microsoft.com/office/drawing/2014/main" id="{D64FC03D-7393-42EB-9425-F7FA2F861771}"/>
              </a:ext>
            </a:extLst>
          </p:cNvPr>
          <p:cNvSpPr/>
          <p:nvPr/>
        </p:nvSpPr>
        <p:spPr>
          <a:xfrm>
            <a:off x="1781242" y="2293620"/>
            <a:ext cx="6384188" cy="3120590"/>
          </a:xfrm>
          <a:custGeom>
            <a:avLst/>
            <a:gdLst/>
            <a:ahLst/>
            <a:cxnLst/>
            <a:rect l="l" t="t" r="r" b="b"/>
            <a:pathLst>
              <a:path w="6807200" h="1794510">
                <a:moveTo>
                  <a:pt x="6807200" y="0"/>
                </a:moveTo>
                <a:lnTo>
                  <a:pt x="0" y="0"/>
                </a:lnTo>
                <a:lnTo>
                  <a:pt x="0" y="1794116"/>
                </a:lnTo>
                <a:lnTo>
                  <a:pt x="6807200" y="1794116"/>
                </a:lnTo>
                <a:lnTo>
                  <a:pt x="68072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GB" sz="4400" b="1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48A33-3728-490B-B314-CFDE42044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090" y="2293620"/>
            <a:ext cx="3114272" cy="3114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85E7C-0675-F270-C30B-85529405EA9B}"/>
              </a:ext>
            </a:extLst>
          </p:cNvPr>
          <p:cNvSpPr txBox="1"/>
          <p:nvPr/>
        </p:nvSpPr>
        <p:spPr>
          <a:xfrm>
            <a:off x="4746171" y="2950029"/>
            <a:ext cx="329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Any questions?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F30FB-A857-2B92-98E4-410BD137A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32" y="430961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51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B6598-6081-481D-A03B-18D6E307FBC2}"/>
              </a:ext>
            </a:extLst>
          </p:cNvPr>
          <p:cNvSpPr/>
          <p:nvPr/>
        </p:nvSpPr>
        <p:spPr>
          <a:xfrm>
            <a:off x="6297930" y="274320"/>
            <a:ext cx="3680460" cy="1017270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49">
            <a:extLst>
              <a:ext uri="{FF2B5EF4-FFF2-40B4-BE49-F238E27FC236}">
                <a16:creationId xmlns:a16="http://schemas.microsoft.com/office/drawing/2014/main" id="{D64FC03D-7393-42EB-9425-F7FA2F861771}"/>
              </a:ext>
            </a:extLst>
          </p:cNvPr>
          <p:cNvSpPr/>
          <p:nvPr/>
        </p:nvSpPr>
        <p:spPr>
          <a:xfrm>
            <a:off x="1781242" y="2293620"/>
            <a:ext cx="6384188" cy="3120590"/>
          </a:xfrm>
          <a:custGeom>
            <a:avLst/>
            <a:gdLst/>
            <a:ahLst/>
            <a:cxnLst/>
            <a:rect l="l" t="t" r="r" b="b"/>
            <a:pathLst>
              <a:path w="6807200" h="1794510">
                <a:moveTo>
                  <a:pt x="6807200" y="0"/>
                </a:moveTo>
                <a:lnTo>
                  <a:pt x="0" y="0"/>
                </a:lnTo>
                <a:lnTo>
                  <a:pt x="0" y="1794116"/>
                </a:lnTo>
                <a:lnTo>
                  <a:pt x="6807200" y="1794116"/>
                </a:lnTo>
                <a:lnTo>
                  <a:pt x="68072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US" sz="3600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en-GB" sz="4400" b="1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48A33-3728-490B-B314-CFDE42044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090" y="2293620"/>
            <a:ext cx="3114272" cy="3114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85E7C-0675-F270-C30B-85529405EA9B}"/>
              </a:ext>
            </a:extLst>
          </p:cNvPr>
          <p:cNvSpPr txBox="1"/>
          <p:nvPr/>
        </p:nvSpPr>
        <p:spPr>
          <a:xfrm>
            <a:off x="4746171" y="2950029"/>
            <a:ext cx="3298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Thank you</a:t>
            </a:r>
            <a:endParaRPr lang="en-GB" b="1" dirty="0"/>
          </a:p>
        </p:txBody>
      </p:sp>
      <p:pic>
        <p:nvPicPr>
          <p:cNvPr id="5" name="Picture 4" descr="A blue and white sign with a key&#10;&#10;Description automatically generated">
            <a:extLst>
              <a:ext uri="{FF2B5EF4-FFF2-40B4-BE49-F238E27FC236}">
                <a16:creationId xmlns:a16="http://schemas.microsoft.com/office/drawing/2014/main" id="{D935A3C3-C19C-0DFD-6C6A-E9E3D99F7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38" y="6945086"/>
            <a:ext cx="919596" cy="674914"/>
          </a:xfrm>
          <a:prstGeom prst="rect">
            <a:avLst/>
          </a:prstGeom>
        </p:spPr>
      </p:pic>
      <p:pic>
        <p:nvPicPr>
          <p:cNvPr id="8" name="Picture 7" descr="A person holding a white sign&#10;&#10;Description automatically generated">
            <a:extLst>
              <a:ext uri="{FF2B5EF4-FFF2-40B4-BE49-F238E27FC236}">
                <a16:creationId xmlns:a16="http://schemas.microsoft.com/office/drawing/2014/main" id="{3DA91317-E006-3E86-14C2-02F67D2D0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80" y="6520542"/>
            <a:ext cx="1099457" cy="1099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61C04-B09C-822E-8ACC-4BF8F7F1D8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22" y="430961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0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Who we are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50077" y="1712127"/>
            <a:ext cx="4916443" cy="369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kern="100" dirty="0">
                <a:solidFill>
                  <a:schemeClr val="tx2"/>
                </a:solidFill>
                <a:effectLst/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Healthwatch speaks up for people who use health and care services.</a:t>
            </a:r>
            <a:endParaRPr lang="en-GB" sz="4800" dirty="0">
              <a:solidFill>
                <a:schemeClr val="tx2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49AD4D-ADD6-4DF4-387F-EF7814FF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740" y="2009762"/>
            <a:ext cx="3451469" cy="3398369"/>
          </a:xfrm>
          <a:prstGeom prst="rect">
            <a:avLst/>
          </a:prstGeom>
        </p:spPr>
      </p:pic>
      <p:pic>
        <p:nvPicPr>
          <p:cNvPr id="4" name="Picture 3" descr="A person waving her hand&#10;&#10;Description automatically generated">
            <a:extLst>
              <a:ext uri="{FF2B5EF4-FFF2-40B4-BE49-F238E27FC236}">
                <a16:creationId xmlns:a16="http://schemas.microsoft.com/office/drawing/2014/main" id="{E1083B12-A5E0-B36E-0E51-86289DE76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5918" l="10000" r="90000">
                        <a14:foregroundMark x1="53636" y1="15646" x2="69091" y2="25850"/>
                        <a14:foregroundMark x1="69091" y1="25850" x2="73636" y2="60544"/>
                        <a14:foregroundMark x1="73636" y1="60544" x2="67273" y2="89116"/>
                        <a14:foregroundMark x1="67273" y1="89116" x2="46364" y2="95918"/>
                        <a14:foregroundMark x1="46364" y1="95918" x2="40909" y2="55102"/>
                        <a14:foregroundMark x1="40909" y1="55102" x2="31818" y2="78912"/>
                        <a14:foregroundMark x1="31818" y1="78912" x2="46818" y2="43537"/>
                        <a14:foregroundMark x1="46818" y1="43537" x2="39091" y2="68707"/>
                        <a14:foregroundMark x1="39091" y1="68707" x2="39091" y2="30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1811" t="-304" r="-305" b="1"/>
          <a:stretch/>
        </p:blipFill>
        <p:spPr>
          <a:xfrm>
            <a:off x="421551" y="219352"/>
            <a:ext cx="1075662" cy="10016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D0775-127F-0B45-9D2B-7DD00591B7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37" y="6469380"/>
            <a:ext cx="3011714" cy="703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E49D0-92BC-1C75-41DF-7335E15BA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0" y="2010361"/>
            <a:ext cx="3469249" cy="8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Who we are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50077" y="1712127"/>
            <a:ext cx="4916443" cy="369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kern="100" dirty="0">
                <a:solidFill>
                  <a:schemeClr val="tx2"/>
                </a:solidFill>
                <a:effectLst/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We find out what people like about services and what could be made better.</a:t>
            </a:r>
            <a:endParaRPr lang="en-GB" sz="4800" dirty="0">
              <a:solidFill>
                <a:schemeClr val="tx2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49AD4D-ADD6-4DF4-387F-EF7814FFB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77" y="1576263"/>
            <a:ext cx="2989812" cy="4254423"/>
          </a:xfrm>
          <a:prstGeom prst="rect">
            <a:avLst/>
          </a:prstGeom>
        </p:spPr>
      </p:pic>
      <p:pic>
        <p:nvPicPr>
          <p:cNvPr id="4" name="Picture 3" descr="A person waving her hand&#10;&#10;Description automatically generated">
            <a:extLst>
              <a:ext uri="{FF2B5EF4-FFF2-40B4-BE49-F238E27FC236}">
                <a16:creationId xmlns:a16="http://schemas.microsoft.com/office/drawing/2014/main" id="{E1083B12-A5E0-B36E-0E51-86289DE76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5918" l="10000" r="90000">
                        <a14:foregroundMark x1="53636" y1="15646" x2="69091" y2="25850"/>
                        <a14:foregroundMark x1="69091" y1="25850" x2="73636" y2="60544"/>
                        <a14:foregroundMark x1="73636" y1="60544" x2="67273" y2="89116"/>
                        <a14:foregroundMark x1="67273" y1="89116" x2="46364" y2="95918"/>
                        <a14:foregroundMark x1="46364" y1="95918" x2="40909" y2="55102"/>
                        <a14:foregroundMark x1="40909" y1="55102" x2="31818" y2="78912"/>
                        <a14:foregroundMark x1="31818" y1="78912" x2="46818" y2="43537"/>
                        <a14:foregroundMark x1="46818" y1="43537" x2="39091" y2="68707"/>
                        <a14:foregroundMark x1="39091" y1="68707" x2="39091" y2="30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1811" t="-304" r="-305" b="1"/>
          <a:stretch/>
        </p:blipFill>
        <p:spPr>
          <a:xfrm>
            <a:off x="421551" y="219352"/>
            <a:ext cx="1075662" cy="10016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488C4-882E-BF11-C113-319ACEBB0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1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B6598-6081-481D-A03B-18D6E307FBC2}"/>
              </a:ext>
            </a:extLst>
          </p:cNvPr>
          <p:cNvSpPr/>
          <p:nvPr/>
        </p:nvSpPr>
        <p:spPr>
          <a:xfrm>
            <a:off x="6297930" y="274320"/>
            <a:ext cx="3680460" cy="1017270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49">
            <a:extLst>
              <a:ext uri="{FF2B5EF4-FFF2-40B4-BE49-F238E27FC236}">
                <a16:creationId xmlns:a16="http://schemas.microsoft.com/office/drawing/2014/main" id="{D64FC03D-7393-42EB-9425-F7FA2F861771}"/>
              </a:ext>
            </a:extLst>
          </p:cNvPr>
          <p:cNvSpPr/>
          <p:nvPr/>
        </p:nvSpPr>
        <p:spPr>
          <a:xfrm>
            <a:off x="4746644" y="1865357"/>
            <a:ext cx="3462904" cy="3624943"/>
          </a:xfrm>
          <a:custGeom>
            <a:avLst/>
            <a:gdLst/>
            <a:ahLst/>
            <a:cxnLst/>
            <a:rect l="l" t="t" r="r" b="b"/>
            <a:pathLst>
              <a:path w="6807200" h="1794510">
                <a:moveTo>
                  <a:pt x="6807200" y="0"/>
                </a:moveTo>
                <a:lnTo>
                  <a:pt x="0" y="0"/>
                </a:lnTo>
                <a:lnTo>
                  <a:pt x="0" y="1794116"/>
                </a:lnTo>
                <a:lnTo>
                  <a:pt x="6807200" y="1794116"/>
                </a:lnTo>
                <a:lnTo>
                  <a:pt x="68072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en-US" sz="1000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algn="ctr"/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 today</a:t>
            </a:r>
            <a:endParaRPr lang="en-GB" sz="4400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7" name="object 50">
            <a:extLst>
              <a:ext uri="{FF2B5EF4-FFF2-40B4-BE49-F238E27FC236}">
                <a16:creationId xmlns:a16="http://schemas.microsoft.com/office/drawing/2014/main" id="{5516BACD-DE47-4884-B753-203C46FCE97B}"/>
              </a:ext>
            </a:extLst>
          </p:cNvPr>
          <p:cNvSpPr txBox="1">
            <a:spLocks/>
          </p:cNvSpPr>
          <p:nvPr/>
        </p:nvSpPr>
        <p:spPr>
          <a:xfrm>
            <a:off x="2026653" y="2665400"/>
            <a:ext cx="5998410" cy="1995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00"/>
              </a:spcBef>
            </a:pPr>
            <a:endParaRPr lang="en-US" sz="3200" kern="0" dirty="0"/>
          </a:p>
          <a:p>
            <a:pPr marL="12700">
              <a:spcBef>
                <a:spcPts val="100"/>
              </a:spcBef>
            </a:pPr>
            <a:br>
              <a:rPr lang="en-US" sz="3200" kern="0" dirty="0"/>
            </a:br>
            <a:br>
              <a:rPr lang="en-US" sz="3200" kern="0" dirty="0"/>
            </a:br>
            <a:endParaRPr lang="en-US" sz="32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40790-05DD-66C1-2E95-BAF8791C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013" y="1865356"/>
            <a:ext cx="3330531" cy="362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72DF98-FCE4-1C05-CD5B-16E03CDB1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3" y="331887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5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50077" y="1712127"/>
            <a:ext cx="4916443" cy="496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want to ask you some questions about your life now and when you get older.</a:t>
            </a:r>
            <a:endParaRPr lang="en-GB" sz="4400" dirty="0">
              <a:solidFill>
                <a:schemeClr val="tx2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514350" lvl="0" indent="-514350">
              <a:lnSpc>
                <a:spcPct val="115000"/>
              </a:lnSpc>
              <a:buFont typeface="+mj-lt"/>
              <a:buAutoNum type="arabicPeriod"/>
            </a:pP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1" name="Picture 10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649AD4D-ADD6-4DF4-387F-EF7814FFB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0" y="1908947"/>
            <a:ext cx="3451469" cy="36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FBD10-03B1-2CA1-F97D-655BD311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78" y="302793"/>
            <a:ext cx="838819" cy="912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D06E74-9881-5D82-3C70-583DD4A69E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68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60963" y="1712127"/>
            <a:ext cx="491644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This will help the NHS and other services decide how to help you as you get older. </a:t>
            </a: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FBD10-03B1-2CA1-F97D-655BD311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8" y="302793"/>
            <a:ext cx="838819" cy="912969"/>
          </a:xfrm>
          <a:prstGeom prst="rect">
            <a:avLst/>
          </a:prstGeom>
        </p:spPr>
      </p:pic>
      <p:pic>
        <p:nvPicPr>
          <p:cNvPr id="26" name="Picture 2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766886D7-8FCB-D3F0-5A3D-38098A073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1696446"/>
            <a:ext cx="3414246" cy="39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B7DA6-F925-6129-CC17-91109CD15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71838" y="1712127"/>
            <a:ext cx="491644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will write a report about what you say. We will not use your name.</a:t>
            </a: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FBD10-03B1-2CA1-F97D-655BD311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8" y="302793"/>
            <a:ext cx="838819" cy="912969"/>
          </a:xfrm>
          <a:prstGeom prst="rect">
            <a:avLst/>
          </a:prstGeom>
        </p:spPr>
      </p:pic>
      <p:pic>
        <p:nvPicPr>
          <p:cNvPr id="19" name="Picture 18" descr="A person holding a sign next to a book&#10;&#10;Description automatically generated">
            <a:extLst>
              <a:ext uri="{FF2B5EF4-FFF2-40B4-BE49-F238E27FC236}">
                <a16:creationId xmlns:a16="http://schemas.microsoft.com/office/drawing/2014/main" id="{EF06E9C7-5018-195B-71CF-F9DDBF4F2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0869"/>
            <a:ext cx="4018428" cy="2737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A3BD2D-CE5E-F3E9-BFC3-1FFB1367F0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7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1977263" y="2702979"/>
            <a:ext cx="226060" cy="528955"/>
            <a:chOff x="1977263" y="2702979"/>
            <a:chExt cx="226060" cy="528955"/>
          </a:xfrm>
        </p:grpSpPr>
        <p:sp>
          <p:nvSpPr>
            <p:cNvPr id="6" name="object 6"/>
            <p:cNvSpPr/>
            <p:nvPr/>
          </p:nvSpPr>
          <p:spPr>
            <a:xfrm>
              <a:off x="1977263" y="3131562"/>
              <a:ext cx="98806" cy="100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57568" y="2702979"/>
              <a:ext cx="145415" cy="433070"/>
            </a:xfrm>
            <a:custGeom>
              <a:avLst/>
              <a:gdLst/>
              <a:ahLst/>
              <a:cxnLst/>
              <a:rect l="l" t="t" r="r" b="b"/>
              <a:pathLst>
                <a:path w="145414" h="433069">
                  <a:moveTo>
                    <a:pt x="57048" y="0"/>
                  </a:moveTo>
                  <a:lnTo>
                    <a:pt x="0" y="49796"/>
                  </a:lnTo>
                  <a:lnTo>
                    <a:pt x="6438" y="57716"/>
                  </a:lnTo>
                  <a:lnTo>
                    <a:pt x="19469" y="76024"/>
                  </a:lnTo>
                  <a:lnTo>
                    <a:pt x="35722" y="103405"/>
                  </a:lnTo>
                  <a:lnTo>
                    <a:pt x="51829" y="138541"/>
                  </a:lnTo>
                  <a:lnTo>
                    <a:pt x="64421" y="180117"/>
                  </a:lnTo>
                  <a:lnTo>
                    <a:pt x="70127" y="226815"/>
                  </a:lnTo>
                  <a:lnTo>
                    <a:pt x="65579" y="277320"/>
                  </a:lnTo>
                  <a:lnTo>
                    <a:pt x="47407" y="330313"/>
                  </a:lnTo>
                  <a:lnTo>
                    <a:pt x="12242" y="384479"/>
                  </a:lnTo>
                  <a:lnTo>
                    <a:pt x="70637" y="432663"/>
                  </a:lnTo>
                  <a:lnTo>
                    <a:pt x="105990" y="381376"/>
                  </a:lnTo>
                  <a:lnTo>
                    <a:pt x="129202" y="329791"/>
                  </a:lnTo>
                  <a:lnTo>
                    <a:pt x="141767" y="278688"/>
                  </a:lnTo>
                  <a:lnTo>
                    <a:pt x="145178" y="228848"/>
                  </a:lnTo>
                  <a:lnTo>
                    <a:pt x="140928" y="181051"/>
                  </a:lnTo>
                  <a:lnTo>
                    <a:pt x="130512" y="136076"/>
                  </a:lnTo>
                  <a:lnTo>
                    <a:pt x="115422" y="94703"/>
                  </a:lnTo>
                  <a:lnTo>
                    <a:pt x="97152" y="57713"/>
                  </a:lnTo>
                  <a:lnTo>
                    <a:pt x="77197" y="25885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0650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9100" y="479833"/>
            <a:ext cx="9296400" cy="4068680"/>
            <a:chOff x="419100" y="419099"/>
            <a:chExt cx="9296400" cy="5410200"/>
          </a:xfrm>
        </p:grpSpPr>
        <p:sp>
          <p:nvSpPr>
            <p:cNvPr id="21" name="object 21"/>
            <p:cNvSpPr/>
            <p:nvPr/>
          </p:nvSpPr>
          <p:spPr>
            <a:xfrm>
              <a:off x="457200" y="457199"/>
              <a:ext cx="9240520" cy="5372100"/>
            </a:xfrm>
            <a:custGeom>
              <a:avLst/>
              <a:gdLst/>
              <a:ahLst/>
              <a:cxnLst/>
              <a:rect l="l" t="t" r="r" b="b"/>
              <a:pathLst>
                <a:path w="9240520" h="5372100">
                  <a:moveTo>
                    <a:pt x="9240304" y="0"/>
                  </a:moveTo>
                  <a:lnTo>
                    <a:pt x="0" y="0"/>
                  </a:lnTo>
                  <a:lnTo>
                    <a:pt x="0" y="432790"/>
                  </a:lnTo>
                  <a:lnTo>
                    <a:pt x="0" y="5372100"/>
                  </a:lnTo>
                  <a:lnTo>
                    <a:pt x="9240304" y="5372100"/>
                  </a:lnTo>
                  <a:lnTo>
                    <a:pt x="9240304" y="432790"/>
                  </a:lnTo>
                  <a:lnTo>
                    <a:pt x="92403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00" y="419099"/>
              <a:ext cx="9296400" cy="999430"/>
            </a:xfrm>
            <a:custGeom>
              <a:avLst/>
              <a:gdLst/>
              <a:ahLst/>
              <a:cxnLst/>
              <a:rect l="l" t="t" r="r" b="b"/>
              <a:pathLst>
                <a:path w="6946265" h="471169">
                  <a:moveTo>
                    <a:pt x="6946099" y="0"/>
                  </a:moveTo>
                  <a:lnTo>
                    <a:pt x="0" y="0"/>
                  </a:lnTo>
                  <a:lnTo>
                    <a:pt x="0" y="470890"/>
                  </a:lnTo>
                  <a:lnTo>
                    <a:pt x="6946099" y="470890"/>
                  </a:lnTo>
                  <a:lnTo>
                    <a:pt x="6946099" y="0"/>
                  </a:lnTo>
                  <a:close/>
                </a:path>
              </a:pathLst>
            </a:custGeom>
            <a:solidFill>
              <a:srgbClr val="9AC44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69337" y="484907"/>
            <a:ext cx="735259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5" dirty="0">
                <a:latin typeface="Poppins Medium" panose="00000600000000000000" pitchFamily="2" charset="0"/>
                <a:cs typeface="Poppins Medium" panose="00000600000000000000" pitchFamily="2" charset="0"/>
              </a:rPr>
              <a:t>What we will talk about</a:t>
            </a:r>
            <a:endParaRPr sz="4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" y="960517"/>
            <a:ext cx="9215755" cy="615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910" indent="-229235">
              <a:lnSpc>
                <a:spcPct val="100699"/>
              </a:lnSpc>
              <a:buFontTx/>
              <a:buChar char="•"/>
              <a:tabLst>
                <a:tab pos="241935" algn="l"/>
              </a:tabLst>
            </a:pPr>
            <a:endParaRPr lang="en-GB" sz="2000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  <a:p>
            <a:pPr marL="12065" marR="41910">
              <a:lnSpc>
                <a:spcPct val="100699"/>
              </a:lnSpc>
              <a:tabLst>
                <a:tab pos="241935" algn="l"/>
              </a:tabLst>
            </a:pPr>
            <a:endParaRPr lang="en-GB" sz="2000" b="1" dirty="0">
              <a:solidFill>
                <a:srgbClr val="054F6D"/>
              </a:solidFill>
              <a:latin typeface="Trebuchet MS" panose="020B0603020202020204" pitchFamily="34" charset="0"/>
              <a:cs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90D363-E5F4-4E70-B1DD-3BD3D779C53B}"/>
              </a:ext>
            </a:extLst>
          </p:cNvPr>
          <p:cNvSpPr/>
          <p:nvPr/>
        </p:nvSpPr>
        <p:spPr>
          <a:xfrm>
            <a:off x="7336155" y="6469380"/>
            <a:ext cx="2619375" cy="801767"/>
          </a:xfrm>
          <a:prstGeom prst="rect">
            <a:avLst/>
          </a:prstGeom>
          <a:solidFill>
            <a:srgbClr val="054F6D"/>
          </a:solidFill>
          <a:ln>
            <a:solidFill>
              <a:srgbClr val="054F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6328C-D7F6-D62E-8CC2-E7068C574E8B}"/>
              </a:ext>
            </a:extLst>
          </p:cNvPr>
          <p:cNvSpPr txBox="1"/>
          <p:nvPr/>
        </p:nvSpPr>
        <p:spPr>
          <a:xfrm>
            <a:off x="4739191" y="1712127"/>
            <a:ext cx="491644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You do not have to answer all the questions if you do not want to.</a:t>
            </a:r>
            <a:endParaRPr lang="en-GB" sz="4800" dirty="0">
              <a:solidFill>
                <a:srgbClr val="004C6A"/>
              </a:solidFill>
              <a:effectLst/>
              <a:latin typeface="Poppins Medium" panose="00000600000000000000" pitchFamily="2" charset="0"/>
              <a:ea typeface="Trebuchet MS" panose="020B0603020202020204" pitchFamily="34" charset="0"/>
              <a:cs typeface="Poppins Medium" panose="000006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FBD10-03B1-2CA1-F97D-655BD311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8" y="302793"/>
            <a:ext cx="838819" cy="912969"/>
          </a:xfrm>
          <a:prstGeom prst="rect">
            <a:avLst/>
          </a:prstGeom>
        </p:spPr>
      </p:pic>
      <p:pic>
        <p:nvPicPr>
          <p:cNvPr id="28" name="Picture 2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10070756-C2D7-4F82-2EEF-236EE1A9D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08947"/>
            <a:ext cx="3358641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25CB0-3B9F-2D3D-77F4-9265B3015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5" y="6567159"/>
            <a:ext cx="3011714" cy="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3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89dd952-8e3d-4968-9ae5-214086e1bda0">
      <UserInfo>
        <DisplayName>Pope, Hollie</DisplayName>
        <AccountId>21</AccountId>
        <AccountType/>
      </UserInfo>
      <UserInfo>
        <DisplayName>Deshmukh, Flora</DisplayName>
        <AccountId>24</AccountId>
        <AccountType/>
      </UserInfo>
      <UserInfo>
        <DisplayName>Menkiti-Udom, Princess</DisplayName>
        <AccountId>262</AccountId>
        <AccountType/>
      </UserInfo>
      <UserInfo>
        <DisplayName>Patterson, Marianne</DisplayName>
        <AccountId>174</AccountId>
        <AccountType/>
      </UserInfo>
      <UserInfo>
        <DisplayName>Lawson, Delana</DisplayName>
        <AccountId>270</AccountId>
        <AccountType/>
      </UserInfo>
      <UserInfo>
        <DisplayName>Gorman, Chris</DisplayName>
        <AccountId>266</AccountId>
        <AccountType/>
      </UserInfo>
      <UserInfo>
        <DisplayName>Grice, Olly</DisplayName>
        <AccountId>27</AccountId>
        <AccountType/>
      </UserInfo>
      <UserInfo>
        <DisplayName>Kinch, Alvin</DisplayName>
        <AccountId>23</AccountId>
        <AccountType/>
      </UserInfo>
      <UserInfo>
        <DisplayName>Turner, Jon</DisplayName>
        <AccountId>260</AccountId>
        <AccountType/>
      </UserInfo>
      <UserInfo>
        <DisplayName>Curtis, Margaret</DisplayName>
        <AccountId>282</AccountId>
        <AccountType/>
      </UserInfo>
      <UserInfo>
        <DisplayName>Beishon, Joy</DisplayName>
        <AccountId>303</AccountId>
        <AccountType/>
      </UserInfo>
      <UserInfo>
        <DisplayName>Macikene, Urte</DisplayName>
        <AccountId>170</AccountId>
        <AccountType/>
      </UserInfo>
      <UserInfo>
        <DisplayName>Samuel, Michael</DisplayName>
        <AccountId>186</AccountId>
        <AccountType/>
      </UserInfo>
      <UserInfo>
        <DisplayName>Davies, Brian</DisplayName>
        <AccountId>264</AccountId>
        <AccountType/>
      </UserInfo>
      <UserInfo>
        <DisplayName>McGowan, Bren</DisplayName>
        <AccountId>20</AccountId>
        <AccountType/>
      </UserInfo>
      <UserInfo>
        <DisplayName>Edwards, Sue</DisplayName>
        <AccountId>176</AccountId>
        <AccountType/>
      </UserInfo>
      <UserInfo>
        <DisplayName>Bose, Amrita</DisplayName>
        <AccountId>173</AccountId>
        <AccountType/>
      </UserInfo>
      <UserInfo>
        <DisplayName>Blower, Laura</DisplayName>
        <AccountId>25</AccountId>
        <AccountType/>
      </UserInfo>
      <UserInfo>
        <DisplayName>Moledina, Tima</DisplayName>
        <AccountId>18</AccountId>
        <AccountType/>
      </UserInfo>
      <UserInfo>
        <DisplayName>James, Deborah</DisplayName>
        <AccountId>279</AccountId>
        <AccountType/>
      </UserInfo>
    </SharedWithUsers>
    <lcf76f155ced4ddcb4097134ff3c332f xmlns="d25ad4f0-d936-4e90-82b2-90797a85ed8a">
      <Terms xmlns="http://schemas.microsoft.com/office/infopath/2007/PartnerControls"/>
    </lcf76f155ced4ddcb4097134ff3c332f>
    <TaxCatchAll xmlns="089dd952-8e3d-4968-9ae5-214086e1bd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A08BF217DEAE4FB361E58DFD78A25C" ma:contentTypeVersion="17" ma:contentTypeDescription="Create a new document." ma:contentTypeScope="" ma:versionID="b165c5f88a55fa4cf5be4b64df4361e3">
  <xsd:schema xmlns:xsd="http://www.w3.org/2001/XMLSchema" xmlns:xs="http://www.w3.org/2001/XMLSchema" xmlns:p="http://schemas.microsoft.com/office/2006/metadata/properties" xmlns:ns2="089dd952-8e3d-4968-9ae5-214086e1bda0" xmlns:ns3="d25ad4f0-d936-4e90-82b2-90797a85ed8a" targetNamespace="http://schemas.microsoft.com/office/2006/metadata/properties" ma:root="true" ma:fieldsID="7ce0a33bcaffda87a0adf6ecbe8b3596" ns2:_="" ns3:_="">
    <xsd:import namespace="089dd952-8e3d-4968-9ae5-214086e1bda0"/>
    <xsd:import namespace="d25ad4f0-d936-4e90-82b2-90797a85ed8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dd952-8e3d-4968-9ae5-214086e1bd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a441d0-a1bf-4a3d-92f1-d19f52fe1ed9}" ma:internalName="TaxCatchAll" ma:showField="CatchAllData" ma:web="089dd952-8e3d-4968-9ae5-214086e1b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5ad4f0-d936-4e90-82b2-90797a85ed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849beb-9543-4328-892d-e09f0ff121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5ECC4B-463A-48AC-A71F-7905BFCE1B76}">
  <ds:schemaRefs>
    <ds:schemaRef ds:uri="1d162527-c308-4a98-98b8-9e726c57dd8b"/>
    <ds:schemaRef ds:uri="c497441b-d3fe-4788-8629-aff52d38f5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85f54c0-149e-4544-8c0e-662e6dc7aaae"/>
    <ds:schemaRef ds:uri="52052565-ac92-435b-8a42-7034fdf964cd"/>
    <ds:schemaRef ds:uri="089dd952-8e3d-4968-9ae5-214086e1bda0"/>
    <ds:schemaRef ds:uri="d25ad4f0-d936-4e90-82b2-90797a85ed8a"/>
  </ds:schemaRefs>
</ds:datastoreItem>
</file>

<file path=customXml/itemProps2.xml><?xml version="1.0" encoding="utf-8"?>
<ds:datastoreItem xmlns:ds="http://schemas.openxmlformats.org/officeDocument/2006/customXml" ds:itemID="{0A54CAC8-7229-4004-AFBB-90C06E605B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A08C74-6232-43EE-A365-49829811A5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9dd952-8e3d-4968-9ae5-214086e1bda0"/>
    <ds:schemaRef ds:uri="d25ad4f0-d936-4e90-82b2-90797a85ed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394</Words>
  <Application>Microsoft Office PowerPoint</Application>
  <PresentationFormat>Custom</PresentationFormat>
  <Paragraphs>61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Poppins Medium</vt:lpstr>
      <vt:lpstr>Trebuchet MS</vt:lpstr>
      <vt:lpstr>Verdana</vt:lpstr>
      <vt:lpstr>Office Theme</vt:lpstr>
      <vt:lpstr>PowerPoint Presentation</vt:lpstr>
      <vt:lpstr>PowerPoint Presentation</vt:lpstr>
      <vt:lpstr>Who we are</vt:lpstr>
      <vt:lpstr>Who we are</vt:lpstr>
      <vt:lpstr>PowerPoint Presentation</vt:lpstr>
      <vt:lpstr>What we will talk about</vt:lpstr>
      <vt:lpstr>What we will talk about</vt:lpstr>
      <vt:lpstr>What we will talk about</vt:lpstr>
      <vt:lpstr>What we will talk about</vt:lpstr>
      <vt:lpstr>What we will talk about</vt:lpstr>
      <vt:lpstr>PowerPoint Presentation</vt:lpstr>
      <vt:lpstr>What we will talk about</vt:lpstr>
      <vt:lpstr>Your home</vt:lpstr>
      <vt:lpstr>Your home</vt:lpstr>
      <vt:lpstr>Your home</vt:lpstr>
      <vt:lpstr>Help and support</vt:lpstr>
      <vt:lpstr>Feelings</vt:lpstr>
      <vt:lpstr>Your own place</vt:lpstr>
      <vt:lpstr>Your own place</vt:lpstr>
      <vt:lpstr>Your own place</vt:lpstr>
      <vt:lpstr>Help and support</vt:lpstr>
      <vt:lpstr>Health Check</vt:lpstr>
      <vt:lpstr>Health Check</vt:lpstr>
      <vt:lpstr>Health Check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Moledina, Tima</dc:creator>
  <cp:lastModifiedBy>Carol Slattery</cp:lastModifiedBy>
  <cp:revision>37</cp:revision>
  <dcterms:created xsi:type="dcterms:W3CDTF">2020-10-14T12:55:58Z</dcterms:created>
  <dcterms:modified xsi:type="dcterms:W3CDTF">2023-07-25T10:54:55Z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2020-10-14T00:00:00Z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2020-10-14T00:00:00Z</vt:filetime>
  </property>
  <property fmtid="{D5CDD505-2E9C-101B-9397-08002B2CF9AE}" pid="5" name="ContentTypeId">
    <vt:lpwstr>0x010100FFA08BF217DEAE4FB361E58DFD78A25C</vt:lpwstr>
  </property>
  <property fmtid="{D5CDD505-2E9C-101B-9397-08002B2CF9AE}" pid="6" name="MediaServiceImageTags">
    <vt:lpwstr/>
  </property>
</Properties>
</file>